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 SemiBold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Montserrat Medium"/>
      <p:regular r:id="rId32"/>
      <p:bold r:id="rId33"/>
      <p:italic r:id="rId34"/>
      <p:boldItalic r:id="rId35"/>
    </p:embeddedFont>
    <p:embeddedFont>
      <p:font typeface="Montserrat ExtraBold"/>
      <p:bold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regular.fntdata"/><Relationship Id="rId22" Type="http://schemas.openxmlformats.org/officeDocument/2006/relationships/font" Target="fonts/MontserratSemiBold-italic.fntdata"/><Relationship Id="rId21" Type="http://schemas.openxmlformats.org/officeDocument/2006/relationships/font" Target="fonts/MontserratSemiBold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Montserrat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bold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ExtraBold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ExtraBold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6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5e0c06ddb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5e0c06ddb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5e0c06ddb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5e0c06ddb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5e0c06ddb9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5e0c06ddb9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5e0c06ddb9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5e0c06ddb9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researchgate.net/publication/360797130_Student_Result_Management_System_SRMS" TargetMode="External"/><Relationship Id="rId4" Type="http://schemas.openxmlformats.org/officeDocument/2006/relationships/hyperlink" Target="https://jespublication.com/upload/2021-V12I757.pdf#:~:text=Student%20Result%20Management%20System%20is%20a%20web-based%20application,their%20grades%20and%20percentage%20of%20that%20particular%20semester." TargetMode="External"/><Relationship Id="rId5" Type="http://schemas.openxmlformats.org/officeDocument/2006/relationships/hyperlink" Target="https://www.edusys.co/blog/student-result-management-system" TargetMode="External"/><Relationship Id="rId6" Type="http://schemas.openxmlformats.org/officeDocument/2006/relationships/hyperlink" Target="http://dspace.uiu.ac.bd/bitstream/handle/52243/1872/Student%20Result%20Management%20system%20%284%29.pdf?sequence=3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485775"/>
            <a:ext cx="5017500" cy="16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200">
                <a:latin typeface="Times New Roman"/>
                <a:ea typeface="Times New Roman"/>
                <a:cs typeface="Times New Roman"/>
                <a:sym typeface="Times New Roman"/>
              </a:rPr>
              <a:t>Student Result Management System</a:t>
            </a:r>
            <a:endParaRPr b="1" sz="4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080250"/>
            <a:ext cx="3470700" cy="9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latin typeface="Comic Sans MS"/>
                <a:ea typeface="Comic Sans MS"/>
                <a:cs typeface="Comic Sans MS"/>
                <a:sym typeface="Comic Sans MS"/>
              </a:rPr>
              <a:t>Software Engineering 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GB" sz="2200">
                <a:latin typeface="Comic Sans MS"/>
                <a:ea typeface="Comic Sans MS"/>
                <a:cs typeface="Comic Sans MS"/>
                <a:sym typeface="Comic Sans MS"/>
              </a:rPr>
              <a:t>ESC501</a:t>
            </a:r>
            <a:endParaRPr sz="22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GB" sz="2000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7"/>
          <p:cNvSpPr txBox="1"/>
          <p:nvPr/>
        </p:nvSpPr>
        <p:spPr>
          <a:xfrm>
            <a:off x="337825" y="3995125"/>
            <a:ext cx="5786400" cy="9000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1980000" dist="571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ARKAPRATIM GHOSH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13000121058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CSE-A</a:t>
            </a:r>
            <a:endParaRPr b="1"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1" name="Google Shape;23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825" y="574660"/>
            <a:ext cx="1382043" cy="138204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6"/>
          <p:cNvSpPr txBox="1"/>
          <p:nvPr>
            <p:ph type="title"/>
          </p:nvPr>
        </p:nvSpPr>
        <p:spPr>
          <a:xfrm>
            <a:off x="1297500" y="165150"/>
            <a:ext cx="7038900" cy="6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Non-functional Requirements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2" name="Google Shape;302;p26"/>
          <p:cNvSpPr txBox="1"/>
          <p:nvPr/>
        </p:nvSpPr>
        <p:spPr>
          <a:xfrm>
            <a:off x="1353675" y="745675"/>
            <a:ext cx="6982800" cy="40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➔"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Correctness Requirement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◆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Grades and result data accurately reflect the students' actual performance.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➔"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Portability Requirement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◆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Easily deployable across various platforms and devices.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➔"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Efficiency Requirement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◆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Deliver quick response times while handling multiple users and data.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➔"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Usability Requirement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◆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Offer an user-friendly interface for all types of users.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➔"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Reusability Requirement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◆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system's components should be designed for easy integration.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➔"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Reliability Requirement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◆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Should consistently  ensure uninterrupted access to results and data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➔"/>
            </a:pP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Maintainability Requirement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◆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system's code and architecture should be well-documented.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03" name="Google Shape;30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Benefits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9" name="Google Shape;309;p27"/>
          <p:cNvSpPr txBox="1"/>
          <p:nvPr/>
        </p:nvSpPr>
        <p:spPr>
          <a:xfrm>
            <a:off x="1353675" y="1305750"/>
            <a:ext cx="69828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Medium"/>
              <a:buChar char="❏"/>
            </a:pPr>
            <a:r>
              <a:rPr lang="en-GB" sz="15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Real-time notifications keep all stakeholders informed about new results and announcements.</a:t>
            </a:r>
            <a:endParaRPr sz="15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Medium"/>
              <a:buChar char="❏"/>
            </a:pPr>
            <a:r>
              <a:rPr lang="en-GB" sz="15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Easily accommodates the growing number of students and courses without compromising performance.</a:t>
            </a:r>
            <a:endParaRPr sz="15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Medium"/>
              <a:buChar char="❏"/>
            </a:pPr>
            <a:r>
              <a:rPr lang="en-GB" sz="15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Automation minimizes manual errors, ensuring precise recording and calculation of results.</a:t>
            </a:r>
            <a:endParaRPr sz="15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 Medium"/>
              <a:buChar char="❏"/>
            </a:pPr>
            <a:r>
              <a:rPr lang="en-GB" sz="15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Instant result sharing fosters transparent interaction between educators, students, and parents.</a:t>
            </a:r>
            <a:endParaRPr sz="15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10" name="Google Shape;31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/>
          <p:nvPr>
            <p:ph type="title"/>
          </p:nvPr>
        </p:nvSpPr>
        <p:spPr>
          <a:xfrm>
            <a:off x="1297500" y="241350"/>
            <a:ext cx="7038900" cy="6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p28"/>
          <p:cNvSpPr txBox="1"/>
          <p:nvPr/>
        </p:nvSpPr>
        <p:spPr>
          <a:xfrm>
            <a:off x="1430825" y="848550"/>
            <a:ext cx="6905700" cy="36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➔"/>
            </a:pPr>
            <a:r>
              <a:rPr lang="en-GB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Student Result Management System stands as a transformative solution to the challenges posed by traditional manual result handling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➔"/>
            </a:pPr>
            <a:r>
              <a:rPr lang="en-GB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This system addresses inefficiencies, enhances transparency, and empowers stakeholders with valuable insights.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➔"/>
            </a:pPr>
            <a:r>
              <a:rPr lang="en-GB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The journey from manual record-keeping to an automated, user-friendly platform is a stride towards a more efficient, accurate, and engaging academic experience.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➔"/>
            </a:pPr>
            <a:r>
              <a:rPr lang="en-GB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Accessible performance insights motivate students to excel and take ownership of their progress.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 Medium"/>
              <a:buChar char="➔"/>
            </a:pPr>
            <a:r>
              <a:rPr lang="en-GB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Customizable and scalable, the system caters to institutions of varying sizes and structures.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17" name="Google Shape;3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9"/>
          <p:cNvSpPr txBox="1"/>
          <p:nvPr>
            <p:ph type="title"/>
          </p:nvPr>
        </p:nvSpPr>
        <p:spPr>
          <a:xfrm>
            <a:off x="1297500" y="393750"/>
            <a:ext cx="7038900" cy="6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3" name="Google Shape;323;p29"/>
          <p:cNvSpPr txBox="1"/>
          <p:nvPr/>
        </p:nvSpPr>
        <p:spPr>
          <a:xfrm>
            <a:off x="1456550" y="1318600"/>
            <a:ext cx="6879900" cy="31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SemiBold"/>
              <a:buChar char="●"/>
            </a:pPr>
            <a:r>
              <a:rPr lang="en-GB" sz="2000" u="sng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(PDF) Student Result Management System (SRMS) (researchgate.net)</a:t>
            </a:r>
            <a:endParaRPr sz="2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SemiBold"/>
              <a:buChar char="●"/>
            </a:pPr>
            <a:r>
              <a:rPr lang="en-GB" sz="2000" u="sng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2021-V12I757.pdf (jespublication.com)</a:t>
            </a:r>
            <a:endParaRPr sz="2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SemiBold"/>
              <a:buChar char="●"/>
            </a:pPr>
            <a:r>
              <a:rPr lang="en-GB" sz="2000" u="sng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What is Student Result Management System? Advantage &amp; Disadvantage (edusys.co)</a:t>
            </a:r>
            <a:endParaRPr sz="2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 SemiBold"/>
              <a:buChar char="●"/>
            </a:pPr>
            <a:r>
              <a:rPr lang="en-GB" sz="2000" u="sng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Student Result Management system (4).pdf (uiu.ac.bd)</a:t>
            </a:r>
            <a:endParaRPr sz="20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4" name="Google Shape;32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 txBox="1"/>
          <p:nvPr>
            <p:ph type="title"/>
          </p:nvPr>
        </p:nvSpPr>
        <p:spPr>
          <a:xfrm>
            <a:off x="696725" y="2225550"/>
            <a:ext cx="3063300" cy="69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>
                <a:solidFill>
                  <a:srgbClr val="D9F0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Thank you!</a:t>
            </a:r>
            <a:endParaRPr sz="3700">
              <a:solidFill>
                <a:srgbClr val="D9F0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330" name="Google Shape;330;p30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31" name="Google Shape;331;p3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9" name="Google Shape;339;p30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0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Google Shape;341;p30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2" name="Google Shape;342;p3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6" name="Google Shape;346;p30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0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" name="Google Shape;348;p30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49" name="Google Shape;349;p3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3" name="Google Shape;353;p30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54" name="Google Shape;354;p3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5" name="Google Shape;355;p3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56" name="Google Shape;356;p3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30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61" name="Google Shape;361;p3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2" name="Google Shape;362;p3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63" name="Google Shape;363;p3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65" name="Google Shape;365;p30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66" name="Google Shape;366;p30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67" name="Google Shape;367;p3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5" name="Google Shape;375;p30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6" name="Google Shape;37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>
            <p:ph type="title"/>
          </p:nvPr>
        </p:nvSpPr>
        <p:spPr>
          <a:xfrm>
            <a:off x="1052550" y="422050"/>
            <a:ext cx="7038900" cy="48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TABLE OF CONTENTS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122225" y="909250"/>
            <a:ext cx="6969300" cy="3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 of the problem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 Survey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Functional Requirements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Non-Functional Requirements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Benefits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Times New Roman"/>
              <a:buAutoNum type="arabicPeriod"/>
            </a:pPr>
            <a:r>
              <a:rPr lang="en-GB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9" name="Google Shape;23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➔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Introducing the Student Result Management System (SRMS), revolutionizing how we manage academic outcomes.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2000"/>
              <a:buFont typeface="Times New Roman"/>
              <a:buChar char="➔"/>
            </a:pPr>
            <a:r>
              <a:rPr lang="en-GB" sz="20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SRMS offers educators an intuitive platform to input, track, and analyze student performance effectively.</a:t>
            </a:r>
            <a:endParaRPr sz="20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➔"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Experience instant result updates through SRMS, ensuring swift access to vital academic information.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Scope of the Problem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340825" y="1421475"/>
            <a:ext cx="6995700" cy="28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➔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Manual result handling is error-prone and time-consuming, affecting efficiency and accuracy.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900"/>
              <a:buFont typeface="Montserrat"/>
              <a:buChar char="➔"/>
            </a:pPr>
            <a:r>
              <a:rPr lang="en-GB" sz="1900">
                <a:solidFill>
                  <a:srgbClr val="D9F0FF"/>
                </a:solidFill>
                <a:latin typeface="Montserrat"/>
                <a:ea typeface="Montserrat"/>
                <a:cs typeface="Montserrat"/>
                <a:sym typeface="Montserrat"/>
              </a:rPr>
              <a:t>Lack of a centralized system leads to difficulties in sharing results promptly with students and parents.</a:t>
            </a:r>
            <a:endParaRPr sz="1900">
              <a:solidFill>
                <a:srgbClr val="D9F0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"/>
              <a:buChar char="➔"/>
            </a:pPr>
            <a:r>
              <a:rPr lang="en-GB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As institutions grow, managing results without an automated system becomes increasingly unwieldy.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4017900" y="1307850"/>
            <a:ext cx="4318500" cy="2824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-GB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Establishing</a:t>
            </a:r>
            <a:r>
              <a:rPr b="1" lang="en-GB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a centralized platform for quick and transparent result sharing among educators, students, and parents.</a:t>
            </a:r>
            <a:endParaRPr b="1"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"/>
              <a:buChar char="●"/>
            </a:pPr>
            <a:r>
              <a:rPr b="1" lang="en-GB" sz="1400">
                <a:solidFill>
                  <a:srgbClr val="D9F0FF"/>
                </a:solidFill>
                <a:latin typeface="Montserrat"/>
                <a:ea typeface="Montserrat"/>
                <a:cs typeface="Montserrat"/>
                <a:sym typeface="Montserrat"/>
              </a:rPr>
              <a:t>Creating  a flexible system that can adapt to the needs of educational institutions as they grow.</a:t>
            </a:r>
            <a:endParaRPr b="1" sz="1400">
              <a:solidFill>
                <a:srgbClr val="D9F0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b="1" lang="en-GB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Developing  a system to automate result management, reducing errors and saving time.</a:t>
            </a:r>
            <a:endParaRPr b="1"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3798900" cy="10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22"/>
          <p:cNvSpPr txBox="1"/>
          <p:nvPr>
            <p:ph idx="1" type="body"/>
          </p:nvPr>
        </p:nvSpPr>
        <p:spPr>
          <a:xfrm>
            <a:off x="1297500" y="1741100"/>
            <a:ext cx="3798900" cy="26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700">
                <a:latin typeface="Montserrat Medium"/>
                <a:ea typeface="Montserrat Medium"/>
                <a:cs typeface="Montserrat Medium"/>
                <a:sym typeface="Montserrat Medium"/>
              </a:rPr>
              <a:t>To tackle the drawbacks of manual</a:t>
            </a:r>
            <a:r>
              <a:rPr lang="en-GB" sz="1700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GB" sz="1700">
                <a:latin typeface="Montserrat Medium"/>
                <a:ea typeface="Montserrat Medium"/>
                <a:cs typeface="Montserrat Medium"/>
                <a:sym typeface="Montserrat Medium"/>
              </a:rPr>
              <a:t>student result management and improve overall efficiency, the project aims to implement a comprehensive and automated Student Result Management System.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offset_comp_267026.jpg" id="267" name="Google Shape;267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8" name="Google Shape;268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69" name="Google Shape;269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0" name="Google Shape;270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71" name="Google Shape;27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1297500" y="6134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 Survey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7" name="Google Shape;277;p23"/>
          <p:cNvSpPr txBox="1"/>
          <p:nvPr>
            <p:ph idx="1" type="body"/>
          </p:nvPr>
        </p:nvSpPr>
        <p:spPr>
          <a:xfrm>
            <a:off x="1297500" y="1374650"/>
            <a:ext cx="5609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Link: https://forms.gle/9i6cnpJvcVoDN6P48</a:t>
            </a:r>
            <a:endParaRPr/>
          </a:p>
        </p:txBody>
      </p:sp>
      <p:pic>
        <p:nvPicPr>
          <p:cNvPr descr="offset_comp_442889_edtied2.jpg" id="278" name="Google Shape;278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79" name="Google Shape;27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Forms response chart. Question title: What is the primary role you hold in the educational institution?. Number of responses: 30 responses." id="280" name="Google Shape;280;p23" title="What is the primary role you hold in the educational institution?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920650"/>
            <a:ext cx="4531702" cy="24953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s response chart. Question title: What kind of result you prefer?. Number of responses: 30 responses." id="281" name="Google Shape;281;p23" title="What kind of result you prefer?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10950" y="1920650"/>
            <a:ext cx="4013676" cy="2495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Customer Survey (Continued)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7" name="Google Shape;28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Forms response chart. Question title: How do you envision the impact of an automated system on communication between educators, students, and parents?&#10;. Number of responses: 30 responses." id="288" name="Google Shape;288;p24" title="How do you envision the impact of an automated system on communication between educators, students, and parents?&#10;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100" y="1460250"/>
            <a:ext cx="4274524" cy="2873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rms response chart. Question title: Is a dedicated app needed for this purpose or is it fine as web based?. Number of responses: 30 responses." id="289" name="Google Shape;289;p24" title="Is a dedicated app needed for this purpose or is it fine as web based?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2175" y="1460250"/>
            <a:ext cx="4399427" cy="287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5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400">
                <a:solidFill>
                  <a:srgbClr val="D9F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Functional Requirements</a:t>
            </a:r>
            <a:endParaRPr b="1" sz="3400">
              <a:solidFill>
                <a:srgbClr val="D9F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5" name="Google Shape;295;p25"/>
          <p:cNvSpPr txBox="1"/>
          <p:nvPr/>
        </p:nvSpPr>
        <p:spPr>
          <a:xfrm>
            <a:off x="1417975" y="999050"/>
            <a:ext cx="6918300" cy="37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❏"/>
            </a:pPr>
            <a:r>
              <a:rPr b="1"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User Authentication and Access Control</a:t>
            </a:r>
            <a:endParaRPr b="1"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1" marL="914400" rtl="0" algn="just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600"/>
              <a:buFont typeface="Montserrat Medium"/>
              <a:buChar char="❏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Implement secure login credentials for administrators, teachers, students, and parents.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❏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Ensure different roles have appropriate access permissions.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❏"/>
            </a:pPr>
            <a:r>
              <a:rPr b="1"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Result View and Management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❏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Develop an user-friendly interface that enables teachers and students to view and modify results.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9144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❏"/>
            </a:pPr>
            <a:r>
              <a:rPr b="1"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Communication platform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❏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Develop a feedback portal or any messaging system for seamless discussion of results or any other queries.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❏"/>
            </a:pPr>
            <a:r>
              <a:rPr b="1" lang="en-GB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Security and Privacy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just">
              <a:spcBef>
                <a:spcPts val="0"/>
              </a:spcBef>
              <a:spcAft>
                <a:spcPts val="0"/>
              </a:spcAft>
              <a:buClr>
                <a:srgbClr val="D9F0FF"/>
              </a:buClr>
              <a:buSzPts val="1400"/>
              <a:buFont typeface="Montserrat Medium"/>
              <a:buChar char="❏"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Data encryption protocols to ensure protection of sensitive student information.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D9F0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>
              <a:solidFill>
                <a:srgbClr val="D9F0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6" name="Google Shape;29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